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-1554480"/>
            <a:ext cx="4206240" cy="4206240"/>
          </a:xfrm>
          <a:prstGeom prst="ellipse">
            <a:avLst/>
          </a:prstGeom>
          <a:solidFill>
            <a:srgbClr val="2A3A7A"/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297680"/>
            <a:ext cx="3108960" cy="3108960"/>
          </a:xfrm>
          <a:prstGeom prst="ellipse">
            <a:avLst/>
          </a:prstGeom>
          <a:solidFill>
            <a:srgbClr val="2A3A7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2011680"/>
            <a:ext cx="8686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PARTY LEDGER RECONCILIATION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2514600"/>
            <a:ext cx="10058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&amp; R Textiles  ⇄  CTA Apparels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749808" y="36118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Year 2026–27   ·   Period 01 Apr 2026 to 18 Jul 2026   ·   Party GL: JWCA124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31520" y="4297680"/>
            <a:ext cx="2880360" cy="566928"/>
          </a:xfrm>
          <a:prstGeom prst="roundRect">
            <a:avLst>
              <a:gd name="adj" fmla="val 50000"/>
            </a:avLst>
          </a:prstGeom>
          <a:solidFill>
            <a:srgbClr val="1E9E62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4297680"/>
            <a:ext cx="28803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RECONCILED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794760" y="4315968"/>
            <a:ext cx="68580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difference: TDS of ₹38,382 to be booked by CTA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49808" y="59893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internal finance review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114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Reconciliation at a glance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75488" y="1024128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party’s closing balance ties back to our books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3611880" cy="2331720"/>
          </a:xfrm>
          <a:prstGeom prst="roundRect">
            <a:avLst>
              <a:gd name="adj" fmla="val 3922"/>
            </a:avLst>
          </a:prstGeom>
          <a:solidFill>
            <a:srgbClr val="F4F7FC"/>
          </a:solidFill>
          <a:ln w="12700">
            <a:solidFill>
              <a:srgbClr val="D8E0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874520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spc="1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PER CTA (PARTY)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502920" y="2377440"/>
            <a:ext cx="3520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₹1,76,711.81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594360" y="3291840"/>
            <a:ext cx="3337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Their closing balance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480560" y="1691640"/>
            <a:ext cx="3611880" cy="2331720"/>
          </a:xfrm>
          <a:prstGeom prst="roundRect">
            <a:avLst>
              <a:gd name="adj" fmla="val 3922"/>
            </a:avLst>
          </a:prstGeom>
          <a:solidFill>
            <a:srgbClr val="F4F7FC"/>
          </a:solidFill>
          <a:ln w="12700">
            <a:solidFill>
              <a:srgbClr val="D8E0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26280" y="1874520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spc="1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TDS NOT BOOKED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26280" y="2377440"/>
            <a:ext cx="3520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D982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 ₹38,382.00</a:t>
            </a:r>
            <a:endParaRPr lang="en-US" sz="3100" dirty="0"/>
          </a:p>
        </p:txBody>
      </p:sp>
      <p:sp>
        <p:nvSpPr>
          <p:cNvPr id="11" name="Text 9"/>
          <p:cNvSpPr/>
          <p:nvPr/>
        </p:nvSpPr>
        <p:spPr>
          <a:xfrm>
            <a:off x="4617720" y="3291840"/>
            <a:ext cx="3337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TDS entries deducted by C&amp;R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503920" y="1691640"/>
            <a:ext cx="3611880" cy="2331720"/>
          </a:xfrm>
          <a:prstGeom prst="roundRect">
            <a:avLst>
              <a:gd name="adj" fmla="val 3922"/>
            </a:avLst>
          </a:prstGeom>
          <a:solidFill>
            <a:srgbClr val="F4F7FC"/>
          </a:solidFill>
          <a:ln w="12700">
            <a:solidFill>
              <a:srgbClr val="D8E0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49640" y="1874520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b="1" spc="1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PER C &amp; R (OUR BOOKS)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8549640" y="2377440"/>
            <a:ext cx="3520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1E9E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₹1,38,329.80</a:t>
            </a:r>
            <a:endParaRPr lang="en-US" sz="3100" dirty="0"/>
          </a:p>
        </p:txBody>
      </p:sp>
      <p:sp>
        <p:nvSpPr>
          <p:cNvPr id="15" name="Text 13"/>
          <p:cNvSpPr/>
          <p:nvPr/>
        </p:nvSpPr>
        <p:spPr>
          <a:xfrm>
            <a:off x="8641080" y="3291840"/>
            <a:ext cx="3337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Reconciled closing balance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526280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457200" y="5138928"/>
            <a:ext cx="2697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Job-work bills matched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273552" y="4526280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₹27.47 L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3273552" y="5138928"/>
            <a:ext cx="2697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payments — agree exactly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089904" y="4526280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₹0.24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6089904" y="5138928"/>
            <a:ext cx="2697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rounding difference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906256" y="4526280"/>
            <a:ext cx="2697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8906256" y="5138928"/>
            <a:ext cx="2697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&amp; Excess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45566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&amp; R Textiles Pvt Ltd  ·  Reconciliation of CTA Apparels Pvt Ltd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338560" y="6455664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114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Reconciliation statement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75488" y="1024128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Grouped by Opening, Bill Entries, Bank Payments and TDS</a:t>
            </a:r>
            <a:endParaRPr lang="en-US" sz="1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00200"/>
          <a:ext cx="11274552" cy="914400"/>
        </p:xfrm>
        <a:graphic>
          <a:graphicData uri="http://schemas.openxmlformats.org/drawingml/2006/table">
            <a:tbl>
              <a:tblPr/>
              <a:tblGrid>
                <a:gridCol w="4690872"/>
                <a:gridCol w="2286000"/>
                <a:gridCol w="2377440"/>
                <a:gridCol w="1920240"/>
              </a:tblGrid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Particulars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 per CTA (party)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 per C&amp;R (our books)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Difference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A.  Opening balance (01.04.2026)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9,09,364.57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9,09,364.80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(0.23)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B.  Add: Bill entries — 27 job-work bills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20,14,335.24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20,14,335.00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C.  Less: Bank payments / receipts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27,46,988.00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27,46,988.00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D.  Less: TDS deducted, not booked by CTA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1F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38,382.00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(38,382.00)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Closing balance (per each book)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CF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1,76,711.81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CF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1,38,329.80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CF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38,382.01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CFC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5257800"/>
            <a:ext cx="11274552" cy="868680"/>
          </a:xfrm>
          <a:prstGeom prst="roundRect">
            <a:avLst>
              <a:gd name="adj" fmla="val 8421"/>
            </a:avLst>
          </a:prstGeom>
          <a:solidFill>
            <a:srgbClr val="F4F7FC"/>
          </a:solidFill>
          <a:ln w="19050">
            <a:solidFill>
              <a:srgbClr val="1E9E62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77240" y="5504688"/>
            <a:ext cx="384048" cy="384048"/>
          </a:xfrm>
          <a:prstGeom prst="ellipse">
            <a:avLst/>
          </a:prstGeom>
          <a:solidFill>
            <a:srgbClr val="1E9E62"/>
          </a:solidFill>
          <a:ln/>
        </p:spPr>
      </p:sp>
      <p:sp>
        <p:nvSpPr>
          <p:cNvPr id="7" name="Text 4"/>
          <p:cNvSpPr/>
          <p:nvPr/>
        </p:nvSpPr>
        <p:spPr>
          <a:xfrm>
            <a:off x="777240" y="550468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325880" y="5303520"/>
            <a:ext cx="10241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sections agree except TDS.  </a:t>
            </a:r>
            <a:pPr indent="0" marL="0">
              <a:buNone/>
            </a:pPr>
            <a:r>
              <a:rPr lang="en-US" sz="12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Opening, bills and bank payments tie out within ₹0.24 of rounding; the entire ₹38,382 gap is the TDS that C&amp;R deducted at source but CTA has not yet recorded.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457200" y="645566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&amp; R Textiles Pvt Ltd  ·  Reconciliation of CTA Apparels Pvt Ltd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338560" y="6455664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114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one reconciling difference: TDS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75488" y="1024128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TDS @ 2% deducted by C&amp;R on job-work bills, not yet booked in CTA’s ledger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4023360" cy="4160520"/>
          </a:xfrm>
          <a:prstGeom prst="roundRect">
            <a:avLst>
              <a:gd name="adj" fmla="val 2273"/>
            </a:avLst>
          </a:prstGeom>
          <a:solidFill>
            <a:srgbClr val="1E2761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205740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TDS NOT BOOKED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8640" y="251460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₹38,382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548640" y="342900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27 entries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005840" y="3977640"/>
            <a:ext cx="2926080" cy="0"/>
          </a:xfrm>
          <a:prstGeom prst="line">
            <a:avLst/>
          </a:prstGeom>
          <a:noFill/>
          <a:ln w="12700">
            <a:solidFill>
              <a:srgbClr val="2A3A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4160520"/>
            <a:ext cx="35661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Deducted at 2% under Section 194C on manufacturing / job-work charges.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00600" y="173736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needs to happen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800600" y="2240280"/>
            <a:ext cx="457200" cy="4572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2" name="Text 10"/>
          <p:cNvSpPr/>
          <p:nvPr/>
        </p:nvSpPr>
        <p:spPr>
          <a:xfrm>
            <a:off x="4800600" y="22402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440680" y="2212848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CTA to book TDS receivable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440680" y="2569464"/>
            <a:ext cx="6309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₹38,382 as TDS deducted by C&amp;R against Form 26AS / TDS certificates.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800600" y="3456432"/>
            <a:ext cx="457200" cy="4572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16" name="Text 14"/>
          <p:cNvSpPr/>
          <p:nvPr/>
        </p:nvSpPr>
        <p:spPr>
          <a:xfrm>
            <a:off x="4800600" y="345643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440680" y="3429000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Balances will then agree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440680" y="3785616"/>
            <a:ext cx="6309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posting, CTA’s balance moves from ₹1,76,711.81 to ₹1,38,329.80 — matching our books.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800600" y="4672584"/>
            <a:ext cx="457200" cy="4572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20" name="Text 18"/>
          <p:cNvSpPr/>
          <p:nvPr/>
        </p:nvSpPr>
        <p:spPr>
          <a:xfrm>
            <a:off x="4800600" y="467258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440680" y="4645152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against 26AS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5440680" y="5001768"/>
            <a:ext cx="6309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Reconcile the 27 entries to the TDS reflected in CTA’s Form 26AS for FY 2026-27.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57200" y="645566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&amp; R Textiles Pvt Ltd  ·  Reconciliation of CTA Apparels Pvt Ltd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338560" y="6455664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114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Other findings to action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75488" y="1024128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Items that don’t change the reconciliation but need correction at source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783080"/>
            <a:ext cx="11274552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 w="12700">
            <a:solidFill>
              <a:srgbClr val="D8E0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167128"/>
            <a:ext cx="548640" cy="548640"/>
          </a:xfrm>
          <a:prstGeom prst="ellipse">
            <a:avLst/>
          </a:prstGeom>
          <a:solidFill>
            <a:srgbClr val="D9821B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16712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554480" y="1947672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Bill-number typo in C&amp;R ledger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54480" y="2313432"/>
            <a:ext cx="9966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 L/CTA/2627/00086 (₹1,17,132) was keyed as L/C​DTA/2627/00086 — an extra “D” — so it did not auto-match. Correct the reference in C&amp;R’s books.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57200" y="3227832"/>
            <a:ext cx="11274552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 w="12700">
            <a:solidFill>
              <a:srgbClr val="D8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61188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361188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⇄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3392424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entries: 24 vs 13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554480" y="3758184"/>
            <a:ext cx="9966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C&amp;R records 24 PDC / bank vouchers that combine into 13 receipts in CTA’s ledger. Totals agree exactly (₹27,46,988), but per-cheque mapping differs — reconcile individually if needed.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57200" y="4672584"/>
            <a:ext cx="11274552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 w="12700">
            <a:solidFill>
              <a:srgbClr val="D8E0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5056632"/>
            <a:ext cx="548640" cy="548640"/>
          </a:xfrm>
          <a:prstGeom prst="ellipse">
            <a:avLst/>
          </a:prstGeom>
          <a:solidFill>
            <a:srgbClr val="1E9E62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50566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4837176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Bills &amp; opening agree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554480" y="5202936"/>
            <a:ext cx="9966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27 job-work bills match on bill number with only paise-level rounding; opening balances differ by ₹0.23. No real difference here.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645566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&amp; R Textiles Pvt Ltd  ·  Reconciliation of CTA Apparels Pvt Ltd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338560" y="6455664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4754880"/>
            <a:ext cx="3840480" cy="3840480"/>
          </a:xfrm>
          <a:prstGeom prst="ellipse">
            <a:avLst/>
          </a:prstGeom>
          <a:solidFill>
            <a:srgbClr val="2A3A7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Summary &amp; next steps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49808" y="13716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account is reconciled; one entry closes the ₹38,382 gap.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2148840"/>
            <a:ext cx="10698480" cy="1051560"/>
          </a:xfrm>
          <a:prstGeom prst="roundRect">
            <a:avLst>
              <a:gd name="adj" fmla="val 7826"/>
            </a:avLst>
          </a:prstGeom>
          <a:solidFill>
            <a:srgbClr val="2A3A7A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395728"/>
            <a:ext cx="566928" cy="566928"/>
          </a:xfrm>
          <a:prstGeom prst="ellipse">
            <a:avLst/>
          </a:prstGeom>
          <a:solidFill>
            <a:srgbClr val="CADCFC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783080" y="2295144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CTA Apparels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846320" y="2295144"/>
            <a:ext cx="64008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TDS receivable of ₹38,382 (27 entries) against Form 26AS.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31520" y="3355848"/>
            <a:ext cx="10698480" cy="1051560"/>
          </a:xfrm>
          <a:prstGeom prst="roundRect">
            <a:avLst>
              <a:gd name="adj" fmla="val 7826"/>
            </a:avLst>
          </a:prstGeom>
          <a:solidFill>
            <a:srgbClr val="2A3A7A"/>
          </a:solidFill>
          <a:ln/>
        </p:spPr>
      </p:sp>
      <p:sp>
        <p:nvSpPr>
          <p:cNvPr id="10" name="Text 8"/>
          <p:cNvSpPr/>
          <p:nvPr/>
        </p:nvSpPr>
        <p:spPr>
          <a:xfrm>
            <a:off x="960120" y="3602736"/>
            <a:ext cx="566928" cy="566928"/>
          </a:xfrm>
          <a:prstGeom prst="ellipse">
            <a:avLst/>
          </a:prstGeom>
          <a:solidFill>
            <a:srgbClr val="CADCFC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783080" y="3502152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&amp; R Textiles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846320" y="3502152"/>
            <a:ext cx="64008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bill reference L/CDTA/2627/00086 → L/CTA/2627/00086.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31520" y="4562856"/>
            <a:ext cx="10698480" cy="1051560"/>
          </a:xfrm>
          <a:prstGeom prst="roundRect">
            <a:avLst>
              <a:gd name="adj" fmla="val 7826"/>
            </a:avLst>
          </a:prstGeom>
          <a:solidFill>
            <a:srgbClr val="2A3A7A"/>
          </a:solidFill>
          <a:ln/>
        </p:spPr>
      </p:sp>
      <p:sp>
        <p:nvSpPr>
          <p:cNvPr id="14" name="Text 12"/>
          <p:cNvSpPr/>
          <p:nvPr/>
        </p:nvSpPr>
        <p:spPr>
          <a:xfrm>
            <a:off x="960120" y="4809744"/>
            <a:ext cx="566928" cy="566928"/>
          </a:xfrm>
          <a:prstGeom prst="ellipse">
            <a:avLst/>
          </a:prstGeom>
          <a:solidFill>
            <a:srgbClr val="CADCFC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783080" y="470916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parties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846320" y="4709160"/>
            <a:ext cx="64008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per-cheque mapping of the 24↔13 bank entries and sign off.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749808" y="594360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these steps, Short &amp; Excess = 0 and both ledgers agree at ₹1,38,329.80.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 &amp; R Textiles Pvt Ltd</dc:creator>
  <cp:lastModifiedBy>C &amp; R Textiles Pvt Ltd</cp:lastModifiedBy>
  <cp:revision>1</cp:revision>
  <dcterms:created xsi:type="dcterms:W3CDTF">2026-08-04T13:01:16Z</dcterms:created>
  <dcterms:modified xsi:type="dcterms:W3CDTF">2026-08-04T13:01:16Z</dcterms:modified>
</cp:coreProperties>
</file>